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89" r:id="rId5"/>
    <p:sldId id="290" r:id="rId6"/>
    <p:sldId id="291" r:id="rId7"/>
    <p:sldId id="301" r:id="rId8"/>
    <p:sldId id="300" r:id="rId9"/>
    <p:sldId id="303" r:id="rId10"/>
    <p:sldId id="304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2" r:id="rId19"/>
    <p:sldId id="29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  <p14:sldId id="301"/>
            <p14:sldId id="300"/>
            <p14:sldId id="303"/>
            <p14:sldId id="304"/>
          </p14:sldIdLst>
        </p14:section>
        <p14:section name="session 3" id="{C31AD4AB-F5B5-45B4-8EF7-9094BD832FB8}">
          <p14:sldIdLst>
            <p14:sldId id="292"/>
            <p14:sldId id="293"/>
            <p14:sldId id="294"/>
            <p14:sldId id="295"/>
            <p14:sldId id="297"/>
            <p14:sldId id="298"/>
            <p14:sldId id="299"/>
            <p14:sldId id="302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735" autoAdjust="0"/>
  </p:normalViewPr>
  <p:slideViewPr>
    <p:cSldViewPr snapToGrid="0" snapToObjects="1" showGuides="1">
      <p:cViewPr>
        <p:scale>
          <a:sx n="97" d="100"/>
          <a:sy n="97" d="100"/>
        </p:scale>
        <p:origin x="468" y="-12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of the session is to show you how to use GitHub to share your code (</a:t>
            </a:r>
            <a:r>
              <a:rPr lang="en-GB" dirty="0" err="1"/>
              <a:t>ordocumentation</a:t>
            </a:r>
            <a:r>
              <a:rPr lang="en-GB" dirty="0"/>
              <a:t>) and use it as a way to collaborate with people efficiently. We </a:t>
            </a:r>
            <a:r>
              <a:rPr lang="en-GB" dirty="0" err="1"/>
              <a:t>shallsee</a:t>
            </a:r>
            <a:r>
              <a:rPr lang="en-GB" dirty="0"/>
              <a:t> that we can grasp the basic functionality in short time. Going through all </a:t>
            </a:r>
            <a:r>
              <a:rPr lang="en-GB" dirty="0" err="1"/>
              <a:t>theintricacies</a:t>
            </a:r>
            <a:r>
              <a:rPr lang="en-GB" dirty="0"/>
              <a:t> would take a lot longer, but one of the reasons GitHub is so popular </a:t>
            </a:r>
            <a:r>
              <a:rPr lang="en-GB" dirty="0" err="1"/>
              <a:t>isthat</a:t>
            </a:r>
            <a:r>
              <a:rPr lang="en-GB" dirty="0"/>
              <a:t> it simplified version-control via git for most common tasks. For instance, </a:t>
            </a:r>
            <a:r>
              <a:rPr lang="en-GB" dirty="0" err="1"/>
              <a:t>wecan</a:t>
            </a:r>
            <a:r>
              <a:rPr lang="en-GB" dirty="0"/>
              <a:t> synchronize files via a visual interface (GitHub Desktop) instead of using </a:t>
            </a:r>
            <a:r>
              <a:rPr lang="en-GB" dirty="0" err="1"/>
              <a:t>thecommand</a:t>
            </a:r>
            <a:r>
              <a:rPr lang="en-GB" dirty="0"/>
              <a:t> </a:t>
            </a:r>
            <a:r>
              <a:rPr lang="en-GB" dirty="0" err="1"/>
              <a:t>line.For</a:t>
            </a:r>
            <a:r>
              <a:rPr lang="en-GB" dirty="0"/>
              <a:t>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  <a:p>
            <a:endParaRPr lang="en-GB" dirty="0"/>
          </a:p>
          <a:p>
            <a:r>
              <a:rPr lang="en-GB" dirty="0"/>
              <a:t>For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1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Creative Commons 4.0 license: common with educational resources or articles. It is a very non-restrictive license; you simply need to attribute authorship and re-share with the same license. </a:t>
            </a:r>
          </a:p>
          <a:p>
            <a:pPr marL="0" indent="0">
              <a:buNone/>
            </a:pPr>
            <a:r>
              <a:rPr lang="en-GB" dirty="0"/>
              <a:t>Not always appropriate for code. BSD-2-Clause license, common for code.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this infographic to understand the various CC licenses and their terms. ​​​​​This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3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5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sf.io/article/211-connect-github-to-a-project#:~:text=Find%20GitHub%20in%20the%20%22Configure,a%20member%20of%20the%20organiz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publicdomain/zero/1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r>
              <a:rPr lang="en-GB" dirty="0"/>
              <a:t>OSF</a:t>
            </a:r>
          </a:p>
          <a:p>
            <a:pPr marL="0" indent="0">
              <a:buNone/>
            </a:pPr>
            <a:r>
              <a:rPr lang="en-GB" dirty="0" err="1"/>
              <a:t>Zanado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Share as much as you can given ethical implications. </a:t>
            </a:r>
          </a:p>
          <a:p>
            <a:pPr marL="0" indent="0">
              <a:buNone/>
            </a:pPr>
            <a:r>
              <a:rPr lang="en-GB"/>
              <a:t>Facilitates </a:t>
            </a:r>
            <a:r>
              <a:rPr lang="en-GB" dirty="0"/>
              <a:t>the work of others</a:t>
            </a:r>
            <a:r>
              <a:rPr lang="en-GB"/>
              <a:t>. </a:t>
            </a:r>
          </a:p>
          <a:p>
            <a:pPr marL="0" indent="0">
              <a:buNone/>
            </a:pPr>
            <a:r>
              <a:rPr lang="en-GB"/>
              <a:t>Metanalyses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Enhances the value of your work.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AB87-6D07-FD27-7066-8D39AB3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Manuscript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773F-ABCF-59EF-97F9-7912F2A9B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Update the author manuscript (you have the copyright) alongside the published version (you might have not!)</a:t>
            </a:r>
          </a:p>
        </p:txBody>
      </p:sp>
    </p:spTree>
    <p:extLst>
      <p:ext uri="{BB962C8B-B14F-4D97-AF65-F5344CB8AC3E}">
        <p14:creationId xmlns:p14="http://schemas.microsoft.com/office/powerpoint/2010/main" val="113832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1: Pre-registration and registered reports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version control? GitHub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1C10-1B1F-54D3-E0EA-FECFEB3160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[Schematic]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9DED-C41D-CBFA-86CF-48EF4ABA2E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[visual tour of interface]</a:t>
            </a:r>
          </a:p>
        </p:txBody>
      </p:sp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F74-370A-2EE7-46C2-41F48792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OSF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52A110-6275-937A-6F18-CA6D1EE0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021" y="1397948"/>
            <a:ext cx="6799006" cy="191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7C51E-9CE8-7C0E-1597-314F7BA738D1}"/>
              </a:ext>
            </a:extLst>
          </p:cNvPr>
          <p:cNvSpPr txBox="1"/>
          <p:nvPr/>
        </p:nvSpPr>
        <p:spPr>
          <a:xfrm>
            <a:off x="466417" y="3444840"/>
            <a:ext cx="769988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Connect to GitHub on the OSF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B311-B6DF-1B65-A292-0D3B75B2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Licensing that encourages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ACAD-B00C-CDE1-06FB-4BD3C4E95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329209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 / articles: The Creative Commons 4.0 license</a:t>
            </a:r>
          </a:p>
          <a:p>
            <a:pPr marL="0" indent="0">
              <a:buNone/>
            </a:pPr>
            <a:r>
              <a:rPr lang="en-GB" dirty="0"/>
              <a:t>Code: BSD-2-Clause license, MIT License, GNU GPL.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49" name="Picture 1" descr="A graphic explaining Creative Commons licenses, the icons used for each license, and the terms of each license.">
            <a:extLst>
              <a:ext uri="{FF2B5EF4-FFF2-40B4-BE49-F238E27FC236}">
                <a16:creationId xmlns:a16="http://schemas.microsoft.com/office/drawing/2014/main" id="{1AB2DB39-57AC-CDA4-7F4A-6FDDED72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6" y="1177717"/>
            <a:ext cx="3592773" cy="28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80F5-F623-F858-BC7B-718CC45D576A}"/>
              </a:ext>
            </a:extLst>
          </p:cNvPr>
          <p:cNvSpPr txBox="1"/>
          <p:nvPr/>
        </p:nvSpPr>
        <p:spPr>
          <a:xfrm>
            <a:off x="4496620" y="4086263"/>
            <a:ext cx="493210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4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dirty="0"/>
          </a:p>
        </p:txBody>
      </p:sp>
      <p:pic>
        <p:nvPicPr>
          <p:cNvPr id="2052" name="Picture 4" descr="GNU General Public License - Wikipedia">
            <a:extLst>
              <a:ext uri="{FF2B5EF4-FFF2-40B4-BE49-F238E27FC236}">
                <a16:creationId xmlns:a16="http://schemas.microsoft.com/office/drawing/2014/main" id="{3037720B-6DAA-2E38-A9BF-BBF4168D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8" y="2644423"/>
            <a:ext cx="1214513" cy="6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475E6-D7FF-A745-FB76-97AE3BC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6" y="3621311"/>
            <a:ext cx="1054514" cy="4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al License Mit Vector SVG Icon - SVG Repo">
            <a:extLst>
              <a:ext uri="{FF2B5EF4-FFF2-40B4-BE49-F238E27FC236}">
                <a16:creationId xmlns:a16="http://schemas.microsoft.com/office/drawing/2014/main" id="{F941E4CD-B0E8-E1C3-A07D-C173862E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37" y="2861802"/>
            <a:ext cx="1214513" cy="11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2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33226</TotalTime>
  <Words>660</Words>
  <Application>Microsoft Office PowerPoint</Application>
  <PresentationFormat>On-screen Show (16:9)</PresentationFormat>
  <Paragraphs>49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1: Pre-registration and registered reports</vt:lpstr>
      <vt:lpstr>Session 2: Version Control with GitHub</vt:lpstr>
      <vt:lpstr>Terminology</vt:lpstr>
      <vt:lpstr>Tour of GitHub Desktop</vt:lpstr>
      <vt:lpstr>Integration with OSF</vt:lpstr>
      <vt:lpstr>Licensing that encourages reuse</vt:lpstr>
      <vt:lpstr>Session 3: Publishing</vt:lpstr>
      <vt:lpstr>Pre-printing</vt:lpstr>
      <vt:lpstr>Reporting guidelines</vt:lpstr>
      <vt:lpstr>Pick a journal</vt:lpstr>
      <vt:lpstr>Share data &amp; materials: What’s FAIR?</vt:lpstr>
      <vt:lpstr>Practicalities in sharing data</vt:lpstr>
      <vt:lpstr>Peer review</vt:lpstr>
      <vt:lpstr>Manuscript versions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500</cp:revision>
  <cp:lastPrinted>2020-07-06T08:56:06Z</cp:lastPrinted>
  <dcterms:created xsi:type="dcterms:W3CDTF">2020-04-08T13:53:01Z</dcterms:created>
  <dcterms:modified xsi:type="dcterms:W3CDTF">2025-05-08T18:37:45Z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